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8" r:id="rId4"/>
    <p:sldId id="262" r:id="rId5"/>
    <p:sldId id="270" r:id="rId6"/>
    <p:sldId id="274" r:id="rId7"/>
    <p:sldId id="263" r:id="rId8"/>
    <p:sldId id="271" r:id="rId9"/>
    <p:sldId id="264" r:id="rId10"/>
    <p:sldId id="273" r:id="rId11"/>
    <p:sldId id="275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9022" autoAdjust="0"/>
  </p:normalViewPr>
  <p:slideViewPr>
    <p:cSldViewPr snapToGrid="0">
      <p:cViewPr varScale="1">
        <p:scale>
          <a:sx n="111" d="100"/>
          <a:sy n="111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-6350" y="-10633"/>
            <a:ext cx="12192000" cy="686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809639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Tvoříme a prožíváme!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 rot="757428">
            <a:off x="9280415" y="3715757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700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Ahoj</a:t>
            </a:r>
            <a:r>
              <a:rPr lang="cs-CZ" sz="7200" baseline="0" dirty="0">
                <a:solidFill>
                  <a:schemeClr val="bg1"/>
                </a:solidFill>
              </a:rPr>
              <a:t>!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 userDrawn="1"/>
        </p:nvSpPr>
        <p:spPr>
          <a:xfrm>
            <a:off x="-6350" y="6089650"/>
            <a:ext cx="12192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2" y="6287595"/>
            <a:ext cx="2811255" cy="370742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dkrýva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29" y="2183830"/>
            <a:ext cx="15795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568" y="3796"/>
            <a:ext cx="5402263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77" y="51809"/>
            <a:ext cx="5401117" cy="54011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7043" y="5095717"/>
            <a:ext cx="5149516" cy="71553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09011" y="6356350"/>
            <a:ext cx="2743200" cy="365125"/>
          </a:xfrm>
        </p:spPr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3" y="6161559"/>
            <a:ext cx="1265018" cy="839138"/>
          </a:xfrm>
          <a:prstGeom prst="rect">
            <a:avLst/>
          </a:prstGeom>
        </p:spPr>
      </p:pic>
      <p:sp>
        <p:nvSpPr>
          <p:cNvPr id="18" name="Obdélník 17"/>
          <p:cNvSpPr/>
          <p:nvPr userDrawn="1"/>
        </p:nvSpPr>
        <p:spPr>
          <a:xfrm>
            <a:off x="2450340" y="1395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 userDrawn="1"/>
        </p:nvSpPr>
        <p:spPr>
          <a:xfrm>
            <a:off x="2450340" y="27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 userDrawn="1"/>
        </p:nvSpPr>
        <p:spPr>
          <a:xfrm>
            <a:off x="4898340" y="27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 userDrawn="1"/>
        </p:nvSpPr>
        <p:spPr>
          <a:xfrm>
            <a:off x="7334635" y="27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 userDrawn="1"/>
        </p:nvSpPr>
        <p:spPr>
          <a:xfrm>
            <a:off x="9782634" y="27663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 userDrawn="1"/>
        </p:nvSpPr>
        <p:spPr>
          <a:xfrm>
            <a:off x="2340" y="1385432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 userDrawn="1"/>
        </p:nvSpPr>
        <p:spPr>
          <a:xfrm>
            <a:off x="2340" y="27922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 userDrawn="1"/>
        </p:nvSpPr>
        <p:spPr>
          <a:xfrm>
            <a:off x="4898340" y="1395922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 userDrawn="1"/>
        </p:nvSpPr>
        <p:spPr>
          <a:xfrm>
            <a:off x="7334635" y="1395663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 userDrawn="1"/>
        </p:nvSpPr>
        <p:spPr>
          <a:xfrm>
            <a:off x="9782632" y="1395663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 userDrawn="1"/>
        </p:nvSpPr>
        <p:spPr>
          <a:xfrm>
            <a:off x="0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 userDrawn="1"/>
        </p:nvSpPr>
        <p:spPr>
          <a:xfrm>
            <a:off x="2450340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 userDrawn="1"/>
        </p:nvSpPr>
        <p:spPr>
          <a:xfrm>
            <a:off x="4898340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 userDrawn="1"/>
        </p:nvSpPr>
        <p:spPr>
          <a:xfrm>
            <a:off x="7334634" y="2752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 userDrawn="1"/>
        </p:nvSpPr>
        <p:spPr>
          <a:xfrm>
            <a:off x="9782633" y="2752368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 userDrawn="1"/>
        </p:nvSpPr>
        <p:spPr>
          <a:xfrm>
            <a:off x="2340" y="4120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 userDrawn="1"/>
        </p:nvSpPr>
        <p:spPr>
          <a:xfrm>
            <a:off x="2450340" y="4120367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 userDrawn="1"/>
        </p:nvSpPr>
        <p:spPr>
          <a:xfrm>
            <a:off x="4898340" y="4120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 userDrawn="1"/>
        </p:nvSpPr>
        <p:spPr>
          <a:xfrm>
            <a:off x="7334630" y="4120368"/>
            <a:ext cx="2448000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 userDrawn="1"/>
        </p:nvSpPr>
        <p:spPr>
          <a:xfrm>
            <a:off x="9782631" y="4120368"/>
            <a:ext cx="2409363" cy="1368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 userDrawn="1"/>
        </p:nvSpPr>
        <p:spPr>
          <a:xfrm>
            <a:off x="2340" y="5550010"/>
            <a:ext cx="2445660" cy="130799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 userDrawn="1"/>
        </p:nvSpPr>
        <p:spPr>
          <a:xfrm>
            <a:off x="2450340" y="5550010"/>
            <a:ext cx="2448000" cy="131878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 userDrawn="1"/>
        </p:nvSpPr>
        <p:spPr>
          <a:xfrm>
            <a:off x="4898340" y="5550010"/>
            <a:ext cx="2436290" cy="131878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/>
          <p:cNvSpPr/>
          <p:nvPr userDrawn="1"/>
        </p:nvSpPr>
        <p:spPr>
          <a:xfrm>
            <a:off x="7334630" y="5550010"/>
            <a:ext cx="2365961" cy="130799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 userDrawn="1"/>
        </p:nvSpPr>
        <p:spPr>
          <a:xfrm>
            <a:off x="9782630" y="5608386"/>
            <a:ext cx="2409363" cy="1249614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5501516"/>
            <a:ext cx="12211316" cy="141577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    </a:t>
            </a:r>
            <a:r>
              <a:rPr lang="pl-PL" sz="5400" b="1" dirty="0">
                <a:solidFill>
                  <a:schemeClr val="bg1"/>
                </a:solidFill>
              </a:rPr>
              <a:t>Poznáš, co je na obrázku?</a:t>
            </a:r>
          </a:p>
          <a:p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" y="0"/>
            <a:ext cx="12198350" cy="955589"/>
          </a:xfrm>
          <a:solidFill>
            <a:schemeClr val="accent4"/>
          </a:solidFill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 rot="757428">
            <a:off x="9554170" y="2102224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700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Ahoj</a:t>
            </a:r>
            <a:r>
              <a:rPr lang="cs-CZ" sz="7200" baseline="0" dirty="0">
                <a:solidFill>
                  <a:schemeClr val="bg1"/>
                </a:solidFill>
              </a:rPr>
              <a:t>!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 userDrawn="1"/>
        </p:nvSpPr>
        <p:spPr>
          <a:xfrm>
            <a:off x="-6350" y="6089650"/>
            <a:ext cx="12192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2" y="6287595"/>
            <a:ext cx="2811255" cy="370742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U:\HANDS ON MUZEUM\POMŮCKY\fotky a obrázky\Lovci a sběrači\pixabay - free\woolly-mammoth-2722882_640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51" y="786742"/>
            <a:ext cx="5491892" cy="54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77" y="3350935"/>
            <a:ext cx="1574671" cy="250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37"/>
            <a:ext cx="12192000" cy="5905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47496"/>
            <a:ext cx="12185649" cy="10105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36" y="233586"/>
            <a:ext cx="2767576" cy="1835846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81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-6350" y="-10633"/>
            <a:ext cx="12192000" cy="68686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09639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 rot="757428">
            <a:off x="858466" y="1155001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700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Ahoj</a:t>
            </a:r>
            <a:r>
              <a:rPr lang="cs-CZ" sz="7200" baseline="0" dirty="0">
                <a:solidFill>
                  <a:schemeClr val="bg1"/>
                </a:solidFill>
              </a:rPr>
              <a:t>!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 userDrawn="1"/>
        </p:nvSpPr>
        <p:spPr>
          <a:xfrm>
            <a:off x="-6350" y="6089650"/>
            <a:ext cx="12192000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2" y="6287595"/>
            <a:ext cx="2811255" cy="370742"/>
          </a:xfrm>
          <a:prstGeom prst="rect">
            <a:avLst/>
          </a:prstGeom>
        </p:spPr>
      </p:pic>
      <p:sp>
        <p:nvSpPr>
          <p:cNvPr id="17" name="Ovál 16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 userDrawn="1"/>
        </p:nvSpPr>
        <p:spPr>
          <a:xfrm rot="21284349">
            <a:off x="6868357" y="3687385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325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Hlavní</a:t>
            </a:r>
            <a:r>
              <a:rPr lang="cs-CZ" sz="7200" baseline="0" dirty="0">
                <a:solidFill>
                  <a:schemeClr val="bg1"/>
                </a:solidFill>
              </a:rPr>
              <a:t> sdělení programu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24" name="Ovál 23"/>
          <p:cNvSpPr/>
          <p:nvPr userDrawn="1"/>
        </p:nvSpPr>
        <p:spPr>
          <a:xfrm rot="550633">
            <a:off x="10064601" y="2949174"/>
            <a:ext cx="1883940" cy="188394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252000" rIns="0" bIns="0" rtlCol="0" anchor="t" anchorCtr="0">
            <a:normAutofit fontScale="32500" lnSpcReduction="2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Hlavní</a:t>
            </a:r>
            <a:r>
              <a:rPr lang="cs-CZ" sz="7200" baseline="0" dirty="0">
                <a:solidFill>
                  <a:schemeClr val="bg1"/>
                </a:solidFill>
              </a:rPr>
              <a:t> sdělení programu</a:t>
            </a:r>
            <a:endParaRPr lang="cs-CZ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vý text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6848" b="19063"/>
          <a:stretch/>
        </p:blipFill>
        <p:spPr>
          <a:xfrm>
            <a:off x="0" y="-1865"/>
            <a:ext cx="12192000" cy="6859865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6701589" y="0"/>
            <a:ext cx="549041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990347" y="295735"/>
            <a:ext cx="4969041" cy="143681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90347" y="2028281"/>
            <a:ext cx="4969041" cy="398750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 jednom slajdu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 platí pravidlo 7 x 7</a:t>
            </a:r>
          </a:p>
          <a:p>
            <a:r>
              <a:rPr lang="cs-CZ" dirty="0"/>
              <a:t>7 odrážek a v každé 7 slov</a:t>
            </a:r>
          </a:p>
          <a:p>
            <a:r>
              <a:rPr lang="cs-CZ" dirty="0"/>
              <a:t>Ne celé věty</a:t>
            </a:r>
          </a:p>
          <a:p>
            <a:r>
              <a:rPr lang="cs-CZ" dirty="0"/>
              <a:t>písmo </a:t>
            </a:r>
            <a:r>
              <a:rPr lang="cs-CZ" dirty="0" err="1"/>
              <a:t>FranklinGothic</a:t>
            </a:r>
            <a:endParaRPr lang="cs-CZ" dirty="0"/>
          </a:p>
          <a:p>
            <a:r>
              <a:rPr lang="cs-CZ" dirty="0"/>
              <a:t>tloušťky povoleny všechny</a:t>
            </a:r>
          </a:p>
          <a:p>
            <a:r>
              <a:rPr lang="cs-CZ" dirty="0"/>
              <a:t>velikost min. 20 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58" y="6311524"/>
            <a:ext cx="1265018" cy="8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vý text+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7552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88758" y="295735"/>
            <a:ext cx="4969041" cy="143681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88758" y="2028281"/>
            <a:ext cx="4969041" cy="3987508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 jednom slajdu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 platí pravidlo 7 x 7</a:t>
            </a:r>
          </a:p>
          <a:p>
            <a:r>
              <a:rPr lang="cs-CZ" dirty="0"/>
              <a:t>7 odrážek a v každé 7 slov</a:t>
            </a:r>
          </a:p>
          <a:p>
            <a:r>
              <a:rPr lang="cs-CZ" dirty="0"/>
              <a:t>písmo </a:t>
            </a:r>
            <a:r>
              <a:rPr lang="cs-CZ" dirty="0" err="1"/>
              <a:t>FranklinGothic</a:t>
            </a:r>
            <a:endParaRPr lang="cs-CZ" dirty="0"/>
          </a:p>
          <a:p>
            <a:r>
              <a:rPr lang="cs-CZ" dirty="0"/>
              <a:t>tloušťky povoleny všechny</a:t>
            </a:r>
          </a:p>
          <a:p>
            <a:r>
              <a:rPr lang="cs-CZ" dirty="0"/>
              <a:t>velikost min. 20 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09011" y="6356350"/>
            <a:ext cx="2743200" cy="365125"/>
          </a:xfrm>
        </p:spPr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73" y="6314597"/>
            <a:ext cx="1265018" cy="8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s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4790433"/>
            <a:ext cx="12192000" cy="209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7043" y="5095717"/>
            <a:ext cx="5149516" cy="71553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sdělení slajdu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909011" y="6356350"/>
            <a:ext cx="2743200" cy="365125"/>
          </a:xfrm>
        </p:spPr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vál 10"/>
          <p:cNvSpPr/>
          <p:nvPr userDrawn="1"/>
        </p:nvSpPr>
        <p:spPr>
          <a:xfrm>
            <a:off x="-1179095" y="1395663"/>
            <a:ext cx="673769" cy="67376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 userDrawn="1"/>
        </p:nvSpPr>
        <p:spPr>
          <a:xfrm>
            <a:off x="-1179095" y="2370425"/>
            <a:ext cx="673769" cy="67376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 userDrawn="1"/>
        </p:nvSpPr>
        <p:spPr>
          <a:xfrm>
            <a:off x="-1179095" y="3350935"/>
            <a:ext cx="673769" cy="67376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 userDrawn="1"/>
        </p:nvSpPr>
        <p:spPr>
          <a:xfrm>
            <a:off x="-1179095" y="4325697"/>
            <a:ext cx="673769" cy="67376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 userDrawn="1"/>
        </p:nvSpPr>
        <p:spPr>
          <a:xfrm>
            <a:off x="-1181435" y="5271502"/>
            <a:ext cx="673769" cy="673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 userDrawn="1"/>
        </p:nvSpPr>
        <p:spPr>
          <a:xfrm>
            <a:off x="-1181435" y="449858"/>
            <a:ext cx="673769" cy="67376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3" y="6161559"/>
            <a:ext cx="1265018" cy="8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liny_otázka/odpově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vál 8"/>
          <p:cNvSpPr/>
          <p:nvPr userDrawn="1"/>
        </p:nvSpPr>
        <p:spPr>
          <a:xfrm>
            <a:off x="4137905" y="964523"/>
            <a:ext cx="3934391" cy="393439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 fontScale="92500" lnSpcReduction="1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Jak se lišil</a:t>
            </a:r>
            <a:r>
              <a:rPr lang="cs-CZ" sz="7200" baseline="0" dirty="0">
                <a:solidFill>
                  <a:schemeClr val="bg1"/>
                </a:solidFill>
              </a:rPr>
              <a:t> život</a:t>
            </a:r>
            <a:r>
              <a:rPr lang="cs-CZ" sz="7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Ovál 9"/>
          <p:cNvSpPr/>
          <p:nvPr userDrawn="1"/>
        </p:nvSpPr>
        <p:spPr>
          <a:xfrm>
            <a:off x="2761684" y="3907864"/>
            <a:ext cx="2553832" cy="255383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starší doba kamenná</a:t>
            </a:r>
          </a:p>
        </p:txBody>
      </p:sp>
      <p:sp>
        <p:nvSpPr>
          <p:cNvPr id="11" name="Ovál 10"/>
          <p:cNvSpPr/>
          <p:nvPr userDrawn="1"/>
        </p:nvSpPr>
        <p:spPr>
          <a:xfrm>
            <a:off x="6795380" y="3907864"/>
            <a:ext cx="2553832" cy="2553832"/>
          </a:xfrm>
          <a:prstGeom prst="ellipse">
            <a:avLst/>
          </a:prstGeom>
          <a:solidFill>
            <a:schemeClr val="accent5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t" anchorCtr="0">
            <a:normAutofit/>
          </a:bodyPr>
          <a:lstStyle/>
          <a:p>
            <a:pPr algn="ctr"/>
            <a:r>
              <a:rPr lang="cs-CZ" sz="3500" dirty="0">
                <a:solidFill>
                  <a:schemeClr val="bg1"/>
                </a:solidFill>
              </a:rPr>
              <a:t>mladší doba kamenná</a:t>
            </a:r>
          </a:p>
        </p:txBody>
      </p:sp>
      <p:sp>
        <p:nvSpPr>
          <p:cNvPr id="12" name="Ovál 11"/>
          <p:cNvSpPr/>
          <p:nvPr userDrawn="1"/>
        </p:nvSpPr>
        <p:spPr>
          <a:xfrm>
            <a:off x="397989" y="4125346"/>
            <a:ext cx="2553832" cy="2553832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rm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vynález ohně</a:t>
            </a:r>
          </a:p>
        </p:txBody>
      </p:sp>
      <p:sp>
        <p:nvSpPr>
          <p:cNvPr id="13" name="Ovál 12"/>
          <p:cNvSpPr/>
          <p:nvPr userDrawn="1"/>
        </p:nvSpPr>
        <p:spPr>
          <a:xfrm>
            <a:off x="9229361" y="4014678"/>
            <a:ext cx="2553832" cy="2553832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vynález země-</a:t>
            </a:r>
            <a:r>
              <a:rPr lang="cs-CZ" sz="4000" dirty="0" err="1">
                <a:solidFill>
                  <a:schemeClr val="bg1"/>
                </a:solidFill>
              </a:rPr>
              <a:t>dělství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332004" y="314324"/>
            <a:ext cx="3335121" cy="247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8543076" y="384789"/>
            <a:ext cx="3335121" cy="247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algn="ctr"/>
            <a:endParaRPr lang="cs-CZ" dirty="0"/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91" y="6350000"/>
            <a:ext cx="1265018" cy="8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" grpId="0"/>
      <p:bldP spid="8" grpId="1"/>
      <p:bldP spid="20" grpId="0"/>
      <p:bldP spid="20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4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A942-437A-45EE-A4E4-8FA9F1575556}" type="datetimeFigureOut">
              <a:rPr lang="cs-CZ" smtClean="0"/>
              <a:t>29.07.2019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11A2-3367-4E74-B6D8-C392B7815C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2" r:id="rId2"/>
    <p:sldLayoutId id="2147483661" r:id="rId3"/>
    <p:sldLayoutId id="2147483662" r:id="rId4"/>
    <p:sldLayoutId id="2147483649" r:id="rId5"/>
    <p:sldLayoutId id="2147483665" r:id="rId6"/>
    <p:sldLayoutId id="2147483664" r:id="rId7"/>
    <p:sldLayoutId id="2147483667" r:id="rId8"/>
    <p:sldLayoutId id="2147483655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niucebnice.ricany.cz/mapa.ph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eistocene_megafauna#/media/File:Ice_age_fauna_of_northern_Spain_-_Mauricio_Ant%C3%B3n.jpg" TargetMode="External"/><Relationship Id="rId2" Type="http://schemas.openxmlformats.org/officeDocument/2006/relationships/hyperlink" Target="https://en.wikipedia.org/wiki/Mauricio_Ant%C3%B3n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svgsilh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9816" y="433749"/>
            <a:ext cx="1019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Návod, jak prezentaci používat.	                    Tato stránka se při prohlížení prezentace nezobrazuje.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09816" y="1025719"/>
            <a:ext cx="100424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1</a:t>
            </a:r>
            <a:r>
              <a:rPr lang="cs-CZ" sz="1200" dirty="0"/>
              <a:t> – jen pustit</a:t>
            </a:r>
          </a:p>
          <a:p>
            <a:r>
              <a:rPr lang="cs-CZ" sz="1200" b="1" dirty="0"/>
              <a:t>2</a:t>
            </a:r>
            <a:r>
              <a:rPr lang="cs-CZ" sz="1200" dirty="0"/>
              <a:t> – přečíst hlavní sdělení</a:t>
            </a:r>
          </a:p>
          <a:p>
            <a:r>
              <a:rPr lang="cs-CZ" sz="1200" b="1" dirty="0"/>
              <a:t>3 </a:t>
            </a:r>
            <a:r>
              <a:rPr lang="cs-CZ" sz="1200" dirty="0"/>
              <a:t>– přečíst sdělení. Otázka pro děti: Jaký materiál se na výrobu zbraní začal používat jako první?</a:t>
            </a:r>
          </a:p>
          <a:p>
            <a:r>
              <a:rPr lang="cs-CZ" sz="1200" dirty="0" smtClean="0"/>
              <a:t>Prostor </a:t>
            </a:r>
            <a:r>
              <a:rPr lang="cs-CZ" sz="1200" dirty="0"/>
              <a:t>pro odpovědi – chceme, aby děti řekly dřevo a kameny. </a:t>
            </a:r>
          </a:p>
          <a:p>
            <a:r>
              <a:rPr lang="cs-CZ" sz="1200" dirty="0"/>
              <a:t>Klik – doba kamenná. Otázka pro děti: Potom už uměl používat kovy, jaký kov vás napadá? Prostor pro odpovědi.</a:t>
            </a:r>
          </a:p>
          <a:p>
            <a:r>
              <a:rPr lang="cs-CZ" sz="1200" dirty="0"/>
              <a:t>2x Klik – doba bronzová a doba železná (potřeboval k jeho tavení vysokou teplotu - dřevěné uhlí)</a:t>
            </a:r>
          </a:p>
          <a:p>
            <a:r>
              <a:rPr lang="cs-CZ" sz="1200" dirty="0"/>
              <a:t>My se dále budeme zabývat tou nejstarší dobou - kamennou!</a:t>
            </a:r>
          </a:p>
          <a:p>
            <a:r>
              <a:rPr lang="cs-CZ" sz="1200" b="1" dirty="0"/>
              <a:t>4</a:t>
            </a:r>
            <a:r>
              <a:rPr lang="cs-CZ" sz="1200" dirty="0"/>
              <a:t> – přečíst sdělení. Otázka pro děti: Co asi  pračlověk potřeboval?</a:t>
            </a:r>
          </a:p>
          <a:p>
            <a:r>
              <a:rPr lang="cs-CZ" sz="1200" dirty="0"/>
              <a:t>Prostor pro odpovědi, pak klikat odrážky.  Obrázky klikat po jednom, ptát se, co to je a komentovat: </a:t>
            </a:r>
          </a:p>
          <a:p>
            <a:r>
              <a:rPr lang="cs-CZ" sz="1200" dirty="0"/>
              <a:t>Obydlí byla jednoduchá, jeskyně, stany a chýše – ve starší době kamenné se hodně stěhovali za zvířaty. </a:t>
            </a:r>
          </a:p>
          <a:p>
            <a:r>
              <a:rPr lang="cs-CZ" sz="1200" dirty="0"/>
              <a:t>Zbraně byly</a:t>
            </a:r>
            <a:r>
              <a:rPr lang="cs-CZ" sz="1200" dirty="0">
                <a:solidFill>
                  <a:srgbClr val="FF0000"/>
                </a:solidFill>
              </a:rPr>
              <a:t> </a:t>
            </a:r>
            <a:r>
              <a:rPr lang="cs-CZ" sz="1200" dirty="0"/>
              <a:t>dřevěné nebo s kamennými a kostěnými hroty.</a:t>
            </a:r>
          </a:p>
          <a:p>
            <a:r>
              <a:rPr lang="cs-CZ" sz="1200" dirty="0"/>
              <a:t>Pracovní nástroje používali ke zpracování kůží, dřeva a potravy.</a:t>
            </a:r>
          </a:p>
          <a:p>
            <a:r>
              <a:rPr lang="cs-CZ" sz="1200" dirty="0"/>
              <a:t>Oheň – ochrana před zvířaty, vaření jídla a teplo.</a:t>
            </a:r>
          </a:p>
          <a:p>
            <a:r>
              <a:rPr lang="cs-CZ" sz="1200" b="1" dirty="0"/>
              <a:t>5 – </a:t>
            </a:r>
            <a:r>
              <a:rPr lang="cs-CZ" sz="1200" dirty="0"/>
              <a:t>odkrývání – chodí klikat děti – hádají: výsledek jsou 2 mamuti a pračlověk</a:t>
            </a:r>
          </a:p>
          <a:p>
            <a:r>
              <a:rPr lang="cs-CZ" sz="1200" i="1" dirty="0"/>
              <a:t>Poznámka: je nutné klikat pouze na hnědá políčka, kliknutí mimo prezentaci posune na další stránku.</a:t>
            </a:r>
            <a:endParaRPr lang="cs-CZ" sz="1200" dirty="0"/>
          </a:p>
          <a:p>
            <a:r>
              <a:rPr lang="cs-CZ" sz="1200" b="1" dirty="0"/>
              <a:t>6 – </a:t>
            </a:r>
            <a:r>
              <a:rPr lang="cs-CZ" sz="1200" dirty="0"/>
              <a:t>přečíst hlavní sdělení</a:t>
            </a:r>
          </a:p>
          <a:p>
            <a:r>
              <a:rPr lang="cs-CZ" sz="1200" dirty="0"/>
              <a:t>Klikat – postupně se ukazují siluety zvířat, děti hádají – mamut, prase, pratur, drobný hlodavec – ty uměly ulovit i děti</a:t>
            </a:r>
          </a:p>
          <a:p>
            <a:r>
              <a:rPr lang="cs-CZ" sz="1200" dirty="0"/>
              <a:t>Klik – vlk – začal člověku pomáhat, když si ho ochočil</a:t>
            </a:r>
          </a:p>
          <a:p>
            <a:r>
              <a:rPr lang="cs-CZ" sz="1200" dirty="0"/>
              <a:t>Ulovíme pratura – klik na pratura – přiletí oštěp</a:t>
            </a:r>
          </a:p>
          <a:p>
            <a:r>
              <a:rPr lang="cs-CZ" sz="1200" b="1" dirty="0"/>
              <a:t>7 – </a:t>
            </a:r>
            <a:r>
              <a:rPr lang="cs-CZ" sz="1200" dirty="0"/>
              <a:t>přečíst hlavní sdělení</a:t>
            </a:r>
          </a:p>
          <a:p>
            <a:r>
              <a:rPr lang="cs-CZ" sz="1200" b="1" dirty="0"/>
              <a:t>8</a:t>
            </a:r>
            <a:r>
              <a:rPr lang="cs-CZ" sz="1200" dirty="0"/>
              <a:t> – klik na otázku (objeví se starší a mladší doba kamenná),</a:t>
            </a:r>
          </a:p>
          <a:p>
            <a:r>
              <a:rPr lang="cs-CZ" sz="1200" dirty="0"/>
              <a:t>klik na starší dobu kamennou - objeví se oheň, klik na mladší dobu kamennou – objeví se zemědělství</a:t>
            </a:r>
          </a:p>
          <a:p>
            <a:r>
              <a:rPr lang="cs-CZ" sz="1200" dirty="0"/>
              <a:t>Prostor pro odpovědi dětí – čím se obě doby liší</a:t>
            </a:r>
          </a:p>
          <a:p>
            <a:r>
              <a:rPr lang="cs-CZ" sz="1200" dirty="0"/>
              <a:t>Klik kamkoliv – naběhne, co je typické pro starší dobu – přečíst</a:t>
            </a:r>
          </a:p>
          <a:p>
            <a:r>
              <a:rPr lang="cs-CZ" sz="1200" dirty="0"/>
              <a:t>Klik kamkoliv – dtto pro mladší dobu - zemědělství umožnilo lidem usadit se a zakládat stálé vesnice, mohli rozvíjet řemesla</a:t>
            </a:r>
          </a:p>
          <a:p>
            <a:r>
              <a:rPr lang="cs-CZ" sz="1200" b="1" dirty="0"/>
              <a:t>9 – </a:t>
            </a:r>
            <a:r>
              <a:rPr lang="cs-CZ" sz="1200" dirty="0"/>
              <a:t>Jak se dovídáme o životě v pravěku? Z archeologických nálezů. Podíváme se, co se našlo tady v Říčanech a okolí</a:t>
            </a:r>
            <a:r>
              <a:rPr lang="cs-CZ" sz="1200" b="1" dirty="0"/>
              <a:t>. </a:t>
            </a:r>
            <a:r>
              <a:rPr lang="cs-CZ" sz="1200" dirty="0"/>
              <a:t>Klik na odkaz - v mapě vyhledat, co se našlo přímo v Říčanech</a:t>
            </a:r>
          </a:p>
          <a:p>
            <a:r>
              <a:rPr lang="cs-CZ" sz="1200" dirty="0"/>
              <a:t>Domácí úkol: dostanou vytištěný na lístečku – odkaz na mapu a zadání (příloha 4. 5.)</a:t>
            </a:r>
          </a:p>
          <a:p>
            <a:r>
              <a:rPr lang="cs-CZ" sz="1200" b="1" dirty="0"/>
              <a:t>10 </a:t>
            </a:r>
            <a:r>
              <a:rPr lang="cs-CZ" sz="1200" dirty="0"/>
              <a:t>– přečíst hlavní sdělení – opakování </a:t>
            </a:r>
          </a:p>
        </p:txBody>
      </p:sp>
    </p:spTree>
    <p:extLst>
      <p:ext uri="{BB962C8B-B14F-4D97-AF65-F5344CB8AC3E}">
        <p14:creationId xmlns:p14="http://schemas.microsoft.com/office/powerpoint/2010/main" val="20435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5085" y="5000713"/>
            <a:ext cx="8455231" cy="1518839"/>
          </a:xfrm>
        </p:spPr>
        <p:txBody>
          <a:bodyPr>
            <a:normAutofit fontScale="90000"/>
          </a:bodyPr>
          <a:lstStyle/>
          <a:p>
            <a:r>
              <a:rPr lang="cs-CZ" dirty="0"/>
              <a:t>V mapě archeologických nálezů zjistíme, jaké stopy z pravěku se dochovaly dodnes. 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5" y="0"/>
            <a:ext cx="15430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009" y="832289"/>
            <a:ext cx="614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4"/>
                </a:solidFill>
                <a:latin typeface="+mj-lt"/>
              </a:rPr>
              <a:t>Mapa vybraných archeologických nálezů ze sbírek Muzea Říčany:</a:t>
            </a:r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400" b="1" dirty="0">
                <a:hlinkClick r:id="rId3"/>
              </a:rPr>
              <a:t>http://regionalniucebnice.ricany.cz/mapa.php</a:t>
            </a:r>
            <a:endParaRPr lang="cs-CZ" sz="2400" b="1" dirty="0"/>
          </a:p>
        </p:txBody>
      </p:sp>
      <p:pic>
        <p:nvPicPr>
          <p:cNvPr id="1026" name="Picture 2" descr="C:\Users\edita.jezkova\Desktop\mapa okolí b kop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9841" r="6593" b="9233"/>
          <a:stretch/>
        </p:blipFill>
        <p:spPr bwMode="auto">
          <a:xfrm>
            <a:off x="7046752" y="0"/>
            <a:ext cx="5145248" cy="47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" y="0"/>
            <a:ext cx="12198350" cy="822121"/>
          </a:xfrm>
        </p:spPr>
        <p:txBody>
          <a:bodyPr>
            <a:normAutofit/>
          </a:bodyPr>
          <a:lstStyle/>
          <a:p>
            <a:r>
              <a:rPr lang="cs-CZ" sz="3600" dirty="0"/>
              <a:t>V pravěku člověk v přírodě našel vše, co potřeboval k životu.</a:t>
            </a:r>
          </a:p>
        </p:txBody>
      </p:sp>
    </p:spTree>
    <p:extLst>
      <p:ext uri="{BB962C8B-B14F-4D97-AF65-F5344CB8AC3E}">
        <p14:creationId xmlns:p14="http://schemas.microsoft.com/office/powerpoint/2010/main" val="13552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7517" y="475013"/>
            <a:ext cx="10664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Zdroje obrázků (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CC0)</a:t>
            </a:r>
            <a:r>
              <a:rPr lang="cs-CZ" b="1" dirty="0"/>
              <a:t>: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en-US" dirty="0" err="1"/>
              <a:t>ecreation</a:t>
            </a:r>
            <a:r>
              <a:rPr lang="en-US" dirty="0"/>
              <a:t> of a scene in late Pleistocene northern Spain, by </a:t>
            </a:r>
            <a:r>
              <a:rPr lang="en-US" dirty="0">
                <a:hlinkClick r:id="rId2" tooltip="Mauricio Antón"/>
              </a:rPr>
              <a:t>Mauricio </a:t>
            </a:r>
            <a:r>
              <a:rPr lang="en-US" dirty="0" err="1">
                <a:hlinkClick r:id="rId2" tooltip="Mauricio Antón"/>
              </a:rPr>
              <a:t>Antón</a:t>
            </a:r>
            <a:endParaRPr lang="cs-CZ" b="1" dirty="0"/>
          </a:p>
          <a:p>
            <a:r>
              <a:rPr lang="cs-CZ" dirty="0">
                <a:hlinkClick r:id="rId3"/>
              </a:rPr>
              <a:t>https://en.wikipedia.org/wiki/Pleistocene_megafauna#/media/File:Ice_age_fauna_of_northern_Spain_-_Mauricio_Ant%C3%B3n.jpg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Siluety</a:t>
            </a:r>
          </a:p>
          <a:p>
            <a:r>
              <a:rPr lang="cs-CZ" dirty="0">
                <a:hlinkClick r:id="rId4"/>
              </a:rPr>
              <a:t>https://svgsilh.com/</a:t>
            </a: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Políčko</a:t>
            </a:r>
          </a:p>
          <a:p>
            <a:r>
              <a:rPr lang="cs-CZ" dirty="0">
                <a:hlinkClick r:id="rId5"/>
              </a:rPr>
              <a:t>https://pixabay.com/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Tvoříme a prožíváme</a:t>
            </a:r>
          </a:p>
        </p:txBody>
      </p:sp>
    </p:spTree>
    <p:extLst>
      <p:ext uri="{BB962C8B-B14F-4D97-AF65-F5344CB8AC3E}">
        <p14:creationId xmlns:p14="http://schemas.microsoft.com/office/powerpoint/2010/main" val="1774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5814766"/>
            <a:ext cx="12192000" cy="1043234"/>
          </a:xfrm>
        </p:spPr>
        <p:txBody>
          <a:bodyPr>
            <a:noAutofit/>
          </a:bodyPr>
          <a:lstStyle/>
          <a:p>
            <a:r>
              <a:rPr lang="cs-CZ" sz="3600" dirty="0"/>
              <a:t>V pravěku člověk v přírodě našel vše, </a:t>
            </a:r>
            <a:br>
              <a:rPr lang="cs-CZ" sz="3600" dirty="0"/>
            </a:br>
            <a:r>
              <a:rPr lang="cs-CZ" sz="3600" dirty="0"/>
              <a:t>co potřeboval k životu.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26535" y="5445434"/>
            <a:ext cx="17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bg1"/>
                </a:solidFill>
              </a:rPr>
              <a:t>Mauricio</a:t>
            </a:r>
            <a:r>
              <a:rPr lang="cs-CZ" i="1" dirty="0">
                <a:solidFill>
                  <a:schemeClr val="bg1"/>
                </a:solidFill>
              </a:rPr>
              <a:t> Antón</a:t>
            </a:r>
          </a:p>
        </p:txBody>
      </p:sp>
    </p:spTree>
    <p:extLst>
      <p:ext uri="{BB962C8B-B14F-4D97-AF65-F5344CB8AC3E}">
        <p14:creationId xmlns:p14="http://schemas.microsoft.com/office/powerpoint/2010/main" val="4130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758" y="580743"/>
            <a:ext cx="6978941" cy="1509314"/>
          </a:xfrm>
        </p:spPr>
        <p:txBody>
          <a:bodyPr>
            <a:normAutofit fontScale="90000"/>
          </a:bodyPr>
          <a:lstStyle/>
          <a:p>
            <a:r>
              <a:rPr lang="cs-CZ" dirty="0"/>
              <a:t>Život pravěkého člověka závisel na materiálech, které dokázal používat.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8758" y="2838203"/>
            <a:ext cx="4969041" cy="3177586"/>
          </a:xfrm>
        </p:spPr>
        <p:txBody>
          <a:bodyPr/>
          <a:lstStyle/>
          <a:p>
            <a:r>
              <a:rPr lang="cs-CZ" sz="3200" dirty="0"/>
              <a:t>doba kamenná</a:t>
            </a:r>
          </a:p>
          <a:p>
            <a:r>
              <a:rPr lang="cs-CZ" sz="3200" dirty="0"/>
              <a:t>doba bronzová</a:t>
            </a:r>
          </a:p>
          <a:p>
            <a:r>
              <a:rPr lang="cs-CZ" sz="3200" dirty="0"/>
              <a:t>doba železná </a:t>
            </a:r>
          </a:p>
          <a:p>
            <a:endParaRPr lang="cs-CZ" dirty="0"/>
          </a:p>
        </p:txBody>
      </p:sp>
      <p:pic>
        <p:nvPicPr>
          <p:cNvPr id="1027" name="Picture 3" descr="E:\HANDS ON MUZEUM\PROGRAMY\Lovci a sběrači\obrázky\g-sapie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4709"/>
          <a:stretch/>
        </p:blipFill>
        <p:spPr bwMode="auto">
          <a:xfrm>
            <a:off x="8025361" y="274594"/>
            <a:ext cx="4071638" cy="64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758" y="237507"/>
            <a:ext cx="6765185" cy="1495039"/>
          </a:xfrm>
        </p:spPr>
        <p:txBody>
          <a:bodyPr>
            <a:normAutofit/>
          </a:bodyPr>
          <a:lstStyle/>
          <a:p>
            <a:r>
              <a:rPr lang="cs-CZ" dirty="0"/>
              <a:t>Člověku v době kamenné stačilo k životu málo.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635" y="2608238"/>
            <a:ext cx="4969041" cy="2552438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potrava</a:t>
            </a:r>
          </a:p>
          <a:p>
            <a:pPr marL="342900" lvl="0" indent="-342900">
              <a:defRPr/>
            </a:pPr>
            <a:r>
              <a:rPr lang="cs-CZ" sz="3200" dirty="0"/>
              <a:t> obydlí</a:t>
            </a:r>
          </a:p>
          <a:p>
            <a:r>
              <a:rPr lang="cs-CZ" sz="3200" dirty="0"/>
              <a:t>zbraně k lovu a obraně</a:t>
            </a:r>
          </a:p>
          <a:p>
            <a:r>
              <a:rPr lang="cs-CZ" sz="3200" dirty="0"/>
              <a:t>pracovní nástroje  </a:t>
            </a:r>
          </a:p>
          <a:p>
            <a:r>
              <a:rPr lang="cs-CZ" sz="3200" dirty="0"/>
              <a:t>oheň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03" y="2304065"/>
            <a:ext cx="1332869" cy="157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50" y="132736"/>
            <a:ext cx="3439450" cy="21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01658" y="2812449"/>
            <a:ext cx="1541234" cy="30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72" y="5235437"/>
            <a:ext cx="851965" cy="109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7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 bwMode="auto">
          <a:xfrm flipH="1">
            <a:off x="5149606" y="3203999"/>
            <a:ext cx="2579079" cy="158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68031" y="4788532"/>
            <a:ext cx="8455231" cy="1518839"/>
          </a:xfrm>
        </p:spPr>
        <p:txBody>
          <a:bodyPr>
            <a:normAutofit/>
          </a:bodyPr>
          <a:lstStyle/>
          <a:p>
            <a:r>
              <a:rPr lang="cs-CZ" dirty="0"/>
              <a:t>Ve starší době kamenné se člověk živil lovem a sběrem rostlin.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605" y="-2934345"/>
            <a:ext cx="4396220" cy="28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949" y="-1345559"/>
            <a:ext cx="2064101" cy="103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860" y="3307245"/>
            <a:ext cx="1118280" cy="97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82" y="-1921699"/>
            <a:ext cx="2897324" cy="19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994782" y="993462"/>
            <a:ext cx="15430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612" y="4611942"/>
            <a:ext cx="629880" cy="3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0.25069 C -0.02031 0.26711 -0.01966 0.27914 -0.02461 0.29232 C -0.02578 0.29879 -0.02669 0.30458 -0.02747 0.31105 C -0.02669 0.3425 -0.02617 0.38159 -0.01003 0.40101 C -0.00547 0.4135 -0.00209 0.42761 0.00364 0.43917 C 0.0082 0.44819 0.01158 0.44958 0.01627 0.45652 C 0.02109 0.46346 0.01718 0.46022 0.02213 0.46346 C 0.02486 0.46808 0.02733 0.47248 0.02994 0.4771 C 0.03384 0.48427 0.03983 0.4882 0.04361 0.4963 C 0.05038 0.51064 0.05571 0.52636 0.06209 0.54116 C 0.06456 0.55596 0.0686 0.55943 0.07563 0.56706 C 0.07628 0.56891 0.07667 0.571 0.07771 0.57238 C 0.08045 0.57632 0.08969 0.57886 0.0932 0.58094 C 0.0962 0.58441 0.09867 0.58603 0.10205 0.58788 C 0.11911 0.60846 0.15438 0.608 0.17118 0.60869 C 0.1894 0.61956 0.17495 0.61216 0.21596 0.61378 C 0.22559 0.60985 0.22689 0.60985 0.2403 0.60869 C 0.24694 0.60499 0.25384 0.60522 0.26074 0.60522 " pathEditMode="relative" rAng="0" ptsTypes="fffffffffffffffffA">
                                      <p:cBhvr>
                                        <p:cTn id="6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9" y="18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93 0.00162 C 0.08409 0.04556 0.08006 -0.0007 0.08292 0.04301 C 0.08344 0.04995 0.08487 0.06383 0.08487 0.06406 L 0.12471 0.16582 L 0.11885 0.2611 L 0.0673 0.27844 L 0.03814 0.34066 L -0.07394 0.37535 L -0.107 0.35268 L -0.15855 0.32863 " pathEditMode="relative" rAng="0" ptsTypes="ffAAAAAAAA">
                                      <p:cBhvr>
                                        <p:cTn id="10" dur="4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5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495E-6 -7.21554E-7 C 0.00455 0.00231 0.00429 0.00046 0.00703 0.01018 C 0.00755 0.01203 0.00729 0.0148 0.00794 0.01642 C 0.01106 0.02428 0.0177 0.02498 0.022 0.02845 C 0.0272 0.03908 0.03658 0.04556 0.04387 0.04857 C 0.04816 0.05412 0.05233 0.05643 0.05688 0.06267 C 0.05975 0.06661 0.06678 0.06892 0.06678 0.06915 C 0.07224 0.07609 0.07862 0.07539 0.08474 0.07909 C 0.09867 0.08788 0.11338 0.0858 0.1277 0.0932 C 0.13356 0.09921 0.1303 0.09621 0.13772 0.1013 C 0.14215 0.1043 0.14527 0.11032 0.14957 0.11355 C 0.15061 0.11494 0.15139 0.11772 0.15269 0.11887 C 0.15516 0.12257 0.16063 0.1272 0.16063 0.12766 C 0.16154 0.12951 0.16232 0.13252 0.16363 0.13344 C 0.16545 0.13529 0.16961 0.1376 0.16961 0.13784 C 0.17183 0.14454 0.17417 0.14894 0.17755 0.15356 C 0.17977 0.16258 0.18185 0.1716 0.18458 0.18016 C 0.18654 0.1945 0.18706 0.21207 0.18953 0.22664 C 0.19018 0.25231 0.18771 0.26249 0.19344 0.28122 C 0.19474 0.29094 0.19552 0.2951 0.19851 0.30342 C 0.19916 0.30921 0.2006 0.31591 0.2006 0.32169 " pathEditMode="relative" rAng="0" ptsTypes="ffffffffffffffffffffA">
                                      <p:cBhvr>
                                        <p:cTn id="14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3" y="16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4822E-6 -5.64292E-6 C 0.00403 -0.0014 0.00781 -0.00301 0.01171 -0.0051 C 0.0233 -0.02082 0.03827 -0.03192 0.05259 -0.03632 C 0.05884 -0.04048 0.06391 -0.0458 0.07003 -0.05019 C 0.07693 -0.06245 0.08266 -0.07586 0.08956 -0.08812 C 0.09138 -0.09136 0.09476 -0.08928 0.09737 -0.08997 C 0.10257 -0.08928 0.10791 -0.0902 0.11299 -0.08812 C 0.11624 -0.08673 0.11859 -0.08141 0.12171 -0.07956 C 0.12848 -0.07124 0.13004 -0.07471 0.14019 -0.0761 C 0.1454 -0.08211 0.14722 -0.09043 0.14892 -0.10038 C 0.14996 -0.11957 0.14618 -0.15727 0.15464 -0.16768 C 0.15608 -0.16606 0.15751 -0.16444 0.15868 -0.16259 C 0.16063 -0.15935 0.16454 -0.15218 0.16454 -0.15218 C 0.1661 -0.14409 0.16597 -0.13599 0.16753 -0.1279 C 0.16675 -0.11425 0.16779 -0.10408 0.16363 -0.09344 C 0.16245 -0.07679 0.15829 -0.05875 0.16935 -0.05181 C 0.17482 -0.05389 0.17873 -0.05921 0.18406 -0.06222 C 0.18419 -0.0606 0.18432 -0.05875 0.18484 -0.05713 C 0.18576 -0.05459 0.18732 -0.05297 0.18784 -0.05019 C 0.18875 -0.04626 0.18784 -0.04164 0.18888 -0.03794 C 0.1894 -0.03609 0.19096 -0.03585 0.19187 -0.03447 C 0.195 -0.03007 0.1963 -0.02475 0.19942 -0.02082 C 0.20151 -0.02429 0.20346 -0.02753 0.20541 -0.031 C 0.21361 -0.04534 0.20541 -0.03909 0.21231 -0.04326 C 0.2157 -0.03678 0.21791 -0.02799 0.22194 -0.02244 C 0.22364 -0.0199 0.2278 -0.0155 0.2278 -0.0155 C 0.23327 -0.01897 0.22988 -0.0162 0.23757 -0.02591 C 0.23848 -0.02707 0.23848 -0.02984 0.23952 -0.031 C 0.24121 -0.03285 0.24538 -0.03447 0.24538 -0.03447 C 0.25149 -0.03262 0.25774 -0.03239 0.26373 -0.02938 C 0.26842 -0.02707 0.27297 -0.02337 0.27753 -0.02082 C 0.27961 -0.03377 0.27987 -0.05089 0.28521 -0.0606 C 0.30057 -0.05991 0.3158 -0.06083 0.33103 -0.05875 C 0.33455 -0.05829 0.33793 -0.04279 0.33988 -0.03794 C 0.34353 -0.02799 0.35082 -0.02637 0.35641 -0.02244 C 0.36058 -0.02313 0.36501 -0.02221 0.36904 -0.02429 C 0.36982 -0.02475 0.36969 -0.02776 0.36982 -0.02938 C 0.37164 -0.04094 0.36982 -0.0347 0.37282 -0.04326 C 0.37399 -0.05158 0.37516 -0.05412 0.37972 -0.05713 C 0.39989 -0.05528 0.39703 -0.05875 0.409 -0.04487 C 0.41187 -0.03678 0.41421 -0.02591 0.41955 -0.02244 C 0.42345 -0.02313 0.42762 -0.02267 0.43126 -0.02429 C 0.43374 -0.02545 0.43569 -0.02961 0.43803 -0.031 C 0.44103 -0.03632 0.44142 -0.0421 0.4448 -0.04487 C 0.44663 -0.04626 0.45079 -0.04834 0.45079 -0.04834 C 0.46251 -0.04719 0.46381 -0.04788 0.47227 -0.04326 C 0.47565 -0.03701 0.47735 -0.0347 0.48203 -0.03285 C 0.48555 -0.02845 0.48724 -0.02452 0.49167 -0.02244 C 0.49922 -0.01319 0.50403 -0.01666 0.5151 -0.0155 C 0.52109 -0.0162 0.52746 -0.01643 0.53358 -0.01735 C 0.53488 -0.01758 0.53645 -0.01758 0.53749 -0.01897 C 0.53827 -0.02013 0.53788 -0.02267 0.5384 -0.02429 C 0.53931 -0.02637 0.54048 -0.02776 0.54139 -0.02938 C 0.54256 -0.03493 0.54413 -0.03932 0.5453 -0.04487 C 0.54478 -0.05528 0.54608 -0.06684 0.54334 -0.0761 C 0.54217 -0.0798 0.53944 -0.0865 0.53944 -0.0865 C 0.54165 -0.10153 0.54361 -0.10015 0.55116 -0.10385 C 0.55662 -0.10315 0.56222 -0.10338 0.56756 -0.102 C 0.57289 -0.10061 0.57771 -0.08419 0.58123 -0.07771 C 0.58292 -0.06846 0.58643 -0.06129 0.58812 -0.05181 C 0.58852 -0.04719 0.58852 -0.04233 0.58917 -0.03794 C 0.58943 -0.03585 0.59008 -0.03215 0.59112 -0.03285 C 0.59242 -0.03377 0.59177 -0.03747 0.59203 -0.03979 C 0.59047 -0.04834 0.58917 -0.0569 0.58812 -0.06569 C 0.58682 -0.09506 0.58591 -0.11079 0.57446 -0.13137 C 0.57003 -0.13923 0.56222 -0.13414 0.55597 -0.13484 C 0.55376 -0.13622 0.55129 -0.13622 0.54907 -0.13831 C 0.54569 -0.14177 0.54439 -0.1464 0.54048 -0.14871 C 0.5341 -0.15611 0.54048 -0.14779 0.5354 -0.1575 C 0.53371 -0.1612 0.52968 -0.16768 0.52968 -0.16768 C 0.52746 -0.1804 0.52408 -0.19312 0.51978 -0.20399 C 0.52291 -0.20745 0.52538 -0.20907 0.52877 -0.21092 C 0.5315 -0.21879 0.53189 -0.22665 0.5354 -0.23359 C 0.5371 -0.24191 0.53931 -0.2477 0.54334 -0.25255 C 0.54556 -0.25186 0.54777 -0.2507 0.54998 -0.2507 C 0.55272 -0.2507 0.55688 -0.25741 0.55792 -0.25949 C 0.56222 -0.26805 0.56495 -0.27707 0.57055 -0.28377 C 0.57823 -0.29279 0.58878 -0.28817 0.59789 -0.28886 C 0.60427 -0.30551 0.60479 -0.32748 0.61833 -0.33211 C 0.64046 -0.33049 0.63759 -0.32517 0.65243 -0.33558 C 0.65907 -0.34737 0.65972 -0.35177 0.66987 -0.35454 C 0.68328 -0.35385 0.69825 -0.35708 0.71179 -0.34945 C 0.71244 -0.3476 0.71283 -0.34552 0.71361 -0.34413 C 0.71452 -0.34275 0.71583 -0.34228 0.71661 -0.34066 C 0.71739 -0.33928 0.71713 -0.33696 0.71752 -0.33558 C 0.71843 -0.3335 0.7196 -0.33211 0.72051 -0.33049 C 0.72181 -0.32309 0.72312 -0.32286 0.72741 -0.32517 C 0.7308 -0.33326 0.73171 -0.33326 0.73717 -0.33558 C 0.74147 -0.34066 0.74629 -0.34228 0.75071 -0.3476 C 0.76074 -0.34483 0.77024 -0.34437 0.78 -0.33905 C 0.78391 -0.34622 0.78391 -0.3483 0.78977 -0.34598 C 0.79588 -0.33835 0.79458 -0.32702 0.79849 -0.31661 C 0.79979 -0.31314 0.80239 -0.30621 0.80239 -0.30621 C 0.80526 -0.28979 0.80057 -0.31384 0.80617 -0.2958 C 0.80656 -0.29511 0.80864 -0.28331 0.80916 -0.2803 C 0.80994 -0.27568 0.81255 -0.26874 0.81398 -0.26458 C 0.81554 -0.25348 0.81424 -0.24423 0.81216 -0.23359 C 0.81137 -0.23012 0.81007 -0.22318 0.81007 -0.22318 C 0.81098 -0.21139 0.81085 -0.20792 0.81697 -0.20399 C 0.82075 -0.20584 0.82283 -0.20792 0.82673 -0.20584 C 0.83142 -0.19381 0.82856 -0.17993 0.83155 -0.17115 C 0.83194 -0.16953 0.83559 -0.1693 0.83455 -0.16953 C 0.82856 -0.17138 0.83064 -0.16906 0.82765 -0.17461 " pathEditMode="relative" ptsTypes="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867E-7 -0.00046 C -0.00417 -0.00278 -0.01028 0.00046 -0.01432 0.00116 C -0.02031 0.00486 -0.02656 0.00671 -0.03254 0.01064 C -0.04595 0.01943 -0.05871 0.0296 -0.0729 0.03376 C -0.08006 0.03978 -0.08474 0.04163 -0.09268 0.04301 C -0.09503 0.0444 -0.09958 0.05018 -0.10128 0.05065 C -0.12132 0.05597 -0.11208 0.04741 -0.11859 0.05388 L -0.17639 0.05227 " pathEditMode="relative" rAng="0" ptsTypes="ffffffAA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6" y="2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2 -0.24745 L -0.59398 -0.268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-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5973" y="4786313"/>
            <a:ext cx="9129713" cy="1562258"/>
          </a:xfrm>
        </p:spPr>
        <p:txBody>
          <a:bodyPr>
            <a:normAutofit/>
          </a:bodyPr>
          <a:lstStyle/>
          <a:p>
            <a:r>
              <a:rPr lang="cs-CZ" dirty="0"/>
              <a:t>V mladší době kamenné člověk začal pěstovat rostliny a chovat zvířata. </a:t>
            </a:r>
          </a:p>
        </p:txBody>
      </p:sp>
      <p:pic>
        <p:nvPicPr>
          <p:cNvPr id="4100" name="Picture 4" descr="E:\HANDS ON MUZEUM\POMŮCKY\fotky a obrázky\Lovci a sběrači\pixabay - free\meadow-3750063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r="1328" b="30960"/>
          <a:stretch/>
        </p:blipFill>
        <p:spPr bwMode="auto">
          <a:xfrm>
            <a:off x="1" y="-274462"/>
            <a:ext cx="12191999" cy="50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1886" y="439387"/>
            <a:ext cx="3538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potrava – lov a sběr, stěhování za potravou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bydlí v jeskyních, stanech nebo chýších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keramické sošky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oblečení z kůží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tlupy 20 až 25 lidí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68243" y="439387"/>
            <a:ext cx="3718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potrava – zemědělství,  lov málo, mají zásoby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stálé vesnice s domy, první řemeslníci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keramické nádoby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tkané látky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velkorodiny až 100 lidí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Šablona_Prezentace_HO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HO_19-04-01" id="{96BB1BC9-DE91-4025-BC88-F8D1D1382D9C}" vid="{13E2FE55-8A28-4CAC-8701-34860EF36F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Šablona_Prezentace_HO</Template>
  <TotalTime>1344</TotalTime>
  <Words>266</Words>
  <Application>Microsoft Office PowerPoint</Application>
  <PresentationFormat>Širokoúhlá obrazovka</PresentationFormat>
  <Paragraphs>70</Paragraphs>
  <Slides>12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Franklin Gothic Medium</vt:lpstr>
      <vt:lpstr>Šablona_Prezentace_HO</vt:lpstr>
      <vt:lpstr>Prezentace aplikace PowerPoint</vt:lpstr>
      <vt:lpstr>Tvoříme a prožíváme</vt:lpstr>
      <vt:lpstr>V pravěku člověk v přírodě našel vše,  co potřeboval k životu.</vt:lpstr>
      <vt:lpstr>Život pravěkého člověka závisel na materiálech, které dokázal používat.</vt:lpstr>
      <vt:lpstr>Člověku v době kamenné stačilo k životu málo.</vt:lpstr>
      <vt:lpstr>Prezentace aplikace PowerPoint</vt:lpstr>
      <vt:lpstr>Ve starší době kamenné se člověk živil lovem a sběrem rostlin.</vt:lpstr>
      <vt:lpstr>V mladší době kamenné člověk začal pěstovat rostliny a chovat zvířata. </vt:lpstr>
      <vt:lpstr>Prezentace aplikace PowerPoint</vt:lpstr>
      <vt:lpstr>V mapě archeologických nálezů zjistíme, jaké stopy z pravěku se dochovaly dodnes.  </vt:lpstr>
      <vt:lpstr>V pravěku člověk v přírodě našel vše, co potřeboval k životu.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Tvoříme a prožíváme!</dc:title>
  <dc:creator>pc</dc:creator>
  <cp:lastModifiedBy>Sosnovcová Eva</cp:lastModifiedBy>
  <cp:revision>76</cp:revision>
  <dcterms:created xsi:type="dcterms:W3CDTF">2019-04-04T06:18:58Z</dcterms:created>
  <dcterms:modified xsi:type="dcterms:W3CDTF">2019-07-29T12:24:40Z</dcterms:modified>
</cp:coreProperties>
</file>